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HY울릉도B" panose="02030600000101010101" pitchFamily="18" charset="-127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77BBAD0-2FD1-4BB3-BED5-B7D4590D3504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TxStyle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TxStyle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3"/>
      </a:tcTxStyle>
      <a:tcStyle>
        <a:tcBdr>
          <a:top>
            <a:ln w="6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3">
          <a:shade val="40000"/>
        </a:schemeClr>
      </a:tcTxStyle>
      <a:tcStyle>
        <a:tcBdr/>
        <a:fill>
          <a:solidFill>
            <a:schemeClr val="accent3">
              <a:alpha val="4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1"/>
    <p:restoredTop sz="97658"/>
  </p:normalViewPr>
  <p:slideViewPr>
    <p:cSldViewPr snapToGrid="0">
      <p:cViewPr varScale="1">
        <p:scale>
          <a:sx n="93" d="100"/>
          <a:sy n="93" d="100"/>
        </p:scale>
        <p:origin x="-1290" y="-96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01FA86-8D90-44CB-859B-1916FF84CB11}" type="datetimeFigureOut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450E784-2449-4FFD-AA69-3F5CFAA75B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32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5484280-F1EC-4E4E-92AB-EDED8118DBC8}" type="datetimeFigureOut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277B211E-1A2B-40ED-937C-5922B6BF878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48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sz="1200" b="0" i="0" spc="-148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77B211E-1A2B-40ED-937C-5922B6BF878E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9AB8924-EAB9-40F9-99A8-1F6BC49CC711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E04BBCA-43A9-44FF-913A-594E23BB6802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332D7F-3D34-4692-B5BB-2562BBD20829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D89DC19-E9F5-47D2-9E10-17AF9899BEF2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CBADEBC-CD46-4D88-8EB5-91D7360E4677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D23BA2-2A70-4728-91BA-B789841FAD1D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23A77F7-773F-409B-A11C-BB7009CFBAA5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7D2AB0-7CAF-4496-B14B-2EF0728A0503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EE83EF6-33DB-421B-9E8F-F7452C4B849B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AD09359-E26F-4591-8794-6D4BF0824AB2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 noTextEdi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1238D79-97F1-44D8-97D6-13B28AAD4BF8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32D0386A-8C0D-43A0-97CE-76E08473ECCF}" type="datetime1">
              <a:rPr lang="ko-KR" altLang="en-US"/>
              <a:pPr lvl="0">
                <a:defRPr lang="ko-KR" altLang="en-US"/>
              </a:pPr>
              <a:t>2016-11-03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B1FB883C-422F-489C-96E3-C6811C178ED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76615" y="1210729"/>
            <a:ext cx="7750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spc="-155" dirty="0">
                <a:solidFill>
                  <a:schemeClr val="tx1"/>
                </a:solidFill>
                <a:latin typeface="HY울릉도B"/>
                <a:ea typeface="HY울릉도B"/>
              </a:rPr>
              <a:t>제1</a:t>
            </a:r>
            <a:r>
              <a:rPr lang="ko-KR" altLang="en-US" sz="4000" spc="-155" dirty="0" smtClean="0">
                <a:solidFill>
                  <a:schemeClr val="tx1"/>
                </a:solidFill>
                <a:latin typeface="HY울릉도B"/>
                <a:ea typeface="HY울릉도B"/>
              </a:rPr>
              <a:t>회 대한민국 범죄예방 대상</a:t>
            </a:r>
            <a:endParaRPr lang="ko-KR" altLang="en-US" sz="4000" spc="-155" dirty="0">
              <a:solidFill>
                <a:schemeClr val="tx1"/>
              </a:solidFill>
              <a:latin typeface="HY울릉도B"/>
              <a:ea typeface="HY울릉도B"/>
            </a:endParaRPr>
          </a:p>
          <a:p>
            <a:pPr lvl="0">
              <a:defRPr lang="ko-KR" altLang="en-US"/>
            </a:pPr>
            <a:r>
              <a:rPr lang="ko-KR" altLang="en-US" sz="4000" spc="-155" dirty="0" smtClean="0">
                <a:solidFill>
                  <a:schemeClr val="tx1"/>
                </a:solidFill>
                <a:latin typeface="HY울릉도B"/>
                <a:ea typeface="HY울릉도B"/>
              </a:rPr>
              <a:t>신청서(</a:t>
            </a:r>
            <a:r>
              <a:rPr lang="ko-KR" altLang="en-US" sz="4000" spc="-155" dirty="0">
                <a:solidFill>
                  <a:schemeClr val="tx1"/>
                </a:solidFill>
                <a:latin typeface="HY울릉도B"/>
                <a:ea typeface="HY울릉도B"/>
              </a:rPr>
              <a:t>양식)</a:t>
            </a:r>
          </a:p>
        </p:txBody>
      </p:sp>
      <p:sp>
        <p:nvSpPr>
          <p:cNvPr id="39" name="직사각형 10"/>
          <p:cNvSpPr/>
          <p:nvPr/>
        </p:nvSpPr>
        <p:spPr>
          <a:xfrm>
            <a:off x="696829" y="5307934"/>
            <a:ext cx="7750342" cy="61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200" spc="-71" dirty="0">
                <a:solidFill>
                  <a:schemeClr val="tx1"/>
                </a:solidFill>
                <a:latin typeface="HY울릉도B"/>
                <a:ea typeface="HY울릉도B"/>
              </a:rPr>
              <a:t>단체명 : 활동 단체명 기입(여러 단체인 경우 대표 단체명 작성)</a:t>
            </a:r>
          </a:p>
          <a:p>
            <a:pPr lvl="0">
              <a:defRPr lang="ko-KR" altLang="en-US"/>
            </a:pPr>
            <a:r>
              <a:rPr lang="ko-KR" altLang="en-US" sz="1300" spc="-44" dirty="0">
                <a:solidFill>
                  <a:schemeClr val="tx1"/>
                </a:solidFill>
                <a:latin typeface="맑은 고딕"/>
              </a:rPr>
              <a:t>※ 다수의 단체가 참여한 사업의 경우에도 시상은 대표 한 개 단체만을 대상으로 하는 점 양해 바랍니다.</a:t>
            </a:r>
          </a:p>
        </p:txBody>
      </p:sp>
      <p:sp>
        <p:nvSpPr>
          <p:cNvPr id="40" name="직사각형 10"/>
          <p:cNvSpPr/>
          <p:nvPr/>
        </p:nvSpPr>
        <p:spPr>
          <a:xfrm>
            <a:off x="696827" y="4498675"/>
            <a:ext cx="8098373" cy="41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200" spc="-71" dirty="0">
                <a:solidFill>
                  <a:schemeClr val="tx1"/>
                </a:solidFill>
                <a:latin typeface="HY울릉도B"/>
                <a:ea typeface="HY울릉도B"/>
              </a:rPr>
              <a:t>부   제 : 어떤 활동을 어떻게 추진하였는지 알 수 있는 부제 작성</a:t>
            </a:r>
          </a:p>
        </p:txBody>
      </p:sp>
      <p:sp>
        <p:nvSpPr>
          <p:cNvPr id="41" name="직사각형 10"/>
          <p:cNvSpPr/>
          <p:nvPr/>
        </p:nvSpPr>
        <p:spPr>
          <a:xfrm>
            <a:off x="696827" y="3616146"/>
            <a:ext cx="7750345" cy="423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200" spc="-71" dirty="0">
                <a:solidFill>
                  <a:schemeClr val="tx1"/>
                </a:solidFill>
                <a:latin typeface="HY울릉도B"/>
                <a:ea typeface="HY울릉도B"/>
              </a:rPr>
              <a:t>제   목 : 정책/활동/사업 명 기입</a:t>
            </a:r>
          </a:p>
        </p:txBody>
      </p:sp>
      <p:grpSp>
        <p:nvGrpSpPr>
          <p:cNvPr id="42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43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44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45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46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47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48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49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/>
          <p:cNvGrpSpPr/>
          <p:nvPr/>
        </p:nvGrpSpPr>
        <p:grpSpPr>
          <a:xfrm>
            <a:off x="0" y="911357"/>
            <a:ext cx="8847352" cy="567935"/>
            <a:chOff x="0" y="911357"/>
            <a:chExt cx="8847352" cy="567935"/>
          </a:xfrm>
        </p:grpSpPr>
        <p:grpSp>
          <p:nvGrpSpPr>
            <p:cNvPr id="66" name="그룹 40"/>
            <p:cNvGrpSpPr/>
            <p:nvPr/>
          </p:nvGrpSpPr>
          <p:grpSpPr>
            <a:xfrm>
              <a:off x="0" y="911357"/>
              <a:ext cx="8847352" cy="567935"/>
              <a:chOff x="0" y="764818"/>
              <a:chExt cx="8847352" cy="567935"/>
            </a:xfrm>
          </p:grpSpPr>
          <p:sp>
            <p:nvSpPr>
              <p:cNvPr id="67" name="직사각형 7"/>
              <p:cNvSpPr/>
              <p:nvPr/>
            </p:nvSpPr>
            <p:spPr>
              <a:xfrm>
                <a:off x="95157" y="839213"/>
                <a:ext cx="8752195" cy="485286"/>
              </a:xfrm>
              <a:prstGeom prst="rect">
                <a:avLst/>
              </a:prstGeom>
              <a:solidFill>
                <a:srgbClr val="01B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cxnSp>
            <p:nvCxnSpPr>
              <p:cNvPr id="68" name="직선 연결선 12"/>
              <p:cNvCxnSpPr/>
              <p:nvPr/>
            </p:nvCxnSpPr>
            <p:spPr>
              <a:xfrm rot="16200000" flipH="1">
                <a:off x="543465" y="1104482"/>
                <a:ext cx="45654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직사각형 17"/>
              <p:cNvSpPr/>
              <p:nvPr/>
            </p:nvSpPr>
            <p:spPr>
              <a:xfrm>
                <a:off x="0" y="764818"/>
                <a:ext cx="830580" cy="544063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pPr lvl="0" algn="ctr">
                  <a:lnSpc>
                    <a:spcPct val="0"/>
                  </a:lnSpc>
                  <a:defRPr lang="ko-KR" altLang="en-US"/>
                </a:pPr>
                <a:r>
                  <a:rPr lang="ko-KR" altLang="en-US" sz="3000">
                    <a:solidFill>
                      <a:prstClr val="white"/>
                    </a:solidFill>
                  </a:rPr>
                  <a:t>※</a:t>
                </a:r>
              </a:p>
            </p:txBody>
          </p:sp>
        </p:grpSp>
        <p:sp>
          <p:nvSpPr>
            <p:cNvPr id="70" name="직사각형 47"/>
            <p:cNvSpPr txBox="1"/>
            <p:nvPr/>
          </p:nvSpPr>
          <p:spPr>
            <a:xfrm>
              <a:off x="929492" y="940994"/>
              <a:ext cx="5722474" cy="495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700" b="1">
                  <a:solidFill>
                    <a:schemeClr val="bg1"/>
                  </a:solidFill>
                </a:rPr>
                <a:t>공적서류 작성 양식 및 유의사항</a:t>
              </a:r>
            </a:p>
          </p:txBody>
        </p:sp>
      </p:grpSp>
      <p:sp>
        <p:nvSpPr>
          <p:cNvPr id="83" name="직사각형 10"/>
          <p:cNvSpPr/>
          <p:nvPr/>
        </p:nvSpPr>
        <p:spPr>
          <a:xfrm>
            <a:off x="495333" y="5197902"/>
            <a:ext cx="7658758" cy="28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1300" spc="-44">
              <a:solidFill>
                <a:schemeClr val="bg1"/>
              </a:solidFill>
              <a:latin typeface="맑은 고딕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276039" y="1726722"/>
            <a:ext cx="8555287" cy="2222089"/>
            <a:chOff x="417997" y="4620858"/>
            <a:chExt cx="8417907" cy="1828658"/>
          </a:xfrm>
        </p:grpSpPr>
        <p:sp>
          <p:nvSpPr>
            <p:cNvPr id="84" name="직사각형 83"/>
            <p:cNvSpPr txBox="1"/>
            <p:nvPr/>
          </p:nvSpPr>
          <p:spPr>
            <a:xfrm>
              <a:off x="417997" y="4760592"/>
              <a:ext cx="8417907" cy="16889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2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60000"/>
                </a:lnSpc>
                <a:defRPr lang="ko-KR" altLang="en-US"/>
              </a:pP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• 제목은 </a:t>
              </a:r>
              <a:r>
                <a:rPr lang="en-US" altLang="ko-KR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HY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울릉도</a:t>
              </a:r>
              <a:r>
                <a:rPr lang="en-US" altLang="ko-KR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B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 22포인트, 본문은 </a:t>
              </a:r>
              <a:r>
                <a:rPr lang="ko-KR" altLang="en-US" sz="2000" spc="-71" dirty="0" err="1">
                  <a:solidFill>
                    <a:schemeClr val="tx1"/>
                  </a:solidFill>
                  <a:latin typeface="HY울릉도B"/>
                  <a:ea typeface="HY울릉도B"/>
                </a:rPr>
                <a:t>맑은고딕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 15포인트로 작성</a:t>
              </a:r>
            </a:p>
            <a:p>
              <a:pPr>
                <a:lnSpc>
                  <a:spcPct val="125000"/>
                </a:lnSpc>
                <a:defRPr lang="ko-KR" altLang="en-US"/>
              </a:pP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• </a:t>
              </a:r>
              <a:r>
                <a:rPr lang="en-US" altLang="ko-KR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PPT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 내 삽입 그림은 500</a:t>
              </a:r>
              <a:r>
                <a:rPr lang="en-US" altLang="ko-KR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kb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이하로 하고, 원본파일은 별도 제출</a:t>
              </a:r>
            </a:p>
            <a:p>
              <a:pPr lvl="0">
                <a:lnSpc>
                  <a:spcPct val="140000"/>
                </a:lnSpc>
                <a:defRPr lang="ko-KR" altLang="en-US"/>
              </a:pP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• 旣 공지된 심사 기준이 명확히 드러나도록 상세히 작성(최대 25</a:t>
              </a:r>
              <a:r>
                <a:rPr lang="en-US" altLang="ko-KR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p)</a:t>
              </a:r>
            </a:p>
            <a:p>
              <a:pPr lvl="0">
                <a:lnSpc>
                  <a:spcPct val="125000"/>
                </a:lnSpc>
                <a:defRPr lang="ko-KR" altLang="en-US"/>
              </a:pPr>
              <a:r>
                <a:rPr lang="ko-KR" altLang="en-US" sz="1400" spc="-50" dirty="0">
                  <a:solidFill>
                    <a:schemeClr val="tx1"/>
                  </a:solidFill>
                  <a:latin typeface="맑은 고딕"/>
                </a:rPr>
                <a:t>   ※ 심사기준 : 적정성, 차별성, 참여 적극성, 지속․확산 가능성, 가점항목</a:t>
              </a: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1096290" y="4620858"/>
              <a:ext cx="1199783" cy="28391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2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 algn="ctr">
                <a:lnSpc>
                  <a:spcPct val="95000"/>
                </a:lnSpc>
                <a:defRPr lang="ko-KR" altLang="en-US"/>
              </a:pPr>
              <a:r>
                <a:rPr lang="ko-KR" altLang="en-US" sz="1500" b="1" spc="-50">
                  <a:solidFill>
                    <a:schemeClr val="tx1"/>
                  </a:solidFill>
                  <a:latin typeface="맑은 고딕"/>
                </a:rPr>
                <a:t>작성 양식</a:t>
              </a: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294357" y="4185114"/>
            <a:ext cx="8555287" cy="2410892"/>
            <a:chOff x="417997" y="4631132"/>
            <a:chExt cx="8417907" cy="2183862"/>
          </a:xfrm>
        </p:grpSpPr>
        <p:sp>
          <p:nvSpPr>
            <p:cNvPr id="89" name="직사각형 88"/>
            <p:cNvSpPr txBox="1"/>
            <p:nvPr/>
          </p:nvSpPr>
          <p:spPr>
            <a:xfrm>
              <a:off x="417997" y="4760585"/>
              <a:ext cx="8417907" cy="20544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2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40000"/>
                </a:lnSpc>
                <a:defRPr lang="ko-KR" altLang="en-US"/>
              </a:pPr>
              <a:endParaRPr lang="ko-KR" altLang="en-US" sz="2000" spc="-71" dirty="0">
                <a:solidFill>
                  <a:schemeClr val="tx1"/>
                </a:solidFill>
                <a:latin typeface="HY울릉도B"/>
                <a:ea typeface="HY울릉도B"/>
              </a:endParaRPr>
            </a:p>
            <a:p>
              <a:pPr lvl="0">
                <a:lnSpc>
                  <a:spcPct val="40000"/>
                </a:lnSpc>
                <a:defRPr lang="ko-KR" altLang="en-US"/>
              </a:pPr>
              <a:endParaRPr lang="ko-KR" altLang="en-US" sz="2000" spc="-71" dirty="0">
                <a:solidFill>
                  <a:schemeClr val="tx1"/>
                </a:solidFill>
                <a:latin typeface="HY울릉도B"/>
                <a:ea typeface="HY울릉도B"/>
              </a:endParaRPr>
            </a:p>
            <a:p>
              <a:pPr lvl="0">
                <a:lnSpc>
                  <a:spcPct val="40000"/>
                </a:lnSpc>
                <a:defRPr lang="ko-KR" altLang="en-US"/>
              </a:pPr>
              <a:endParaRPr lang="ko-KR" altLang="en-US" sz="2000" spc="-71" dirty="0">
                <a:solidFill>
                  <a:schemeClr val="tx1"/>
                </a:solidFill>
                <a:latin typeface="HY울릉도B"/>
                <a:ea typeface="HY울릉도B"/>
              </a:endParaRPr>
            </a:p>
            <a:p>
              <a:pPr lvl="0">
                <a:lnSpc>
                  <a:spcPct val="40000"/>
                </a:lnSpc>
                <a:defRPr lang="ko-KR" altLang="en-US"/>
              </a:pP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• 본 </a:t>
              </a:r>
              <a:r>
                <a:rPr lang="en-US" altLang="ko-KR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PPT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 파일은 발표자료가 아닌 점에 유의</a:t>
              </a:r>
            </a:p>
            <a:p>
              <a:pPr lvl="0">
                <a:lnSpc>
                  <a:spcPct val="125000"/>
                </a:lnSpc>
                <a:defRPr lang="ko-KR" altLang="en-US"/>
              </a:pPr>
              <a:r>
                <a:rPr lang="ko-KR" altLang="en-US" sz="1400" spc="-50" dirty="0">
                  <a:solidFill>
                    <a:schemeClr val="tx1"/>
                  </a:solidFill>
                  <a:latin typeface="맑은 고딕"/>
                </a:rPr>
                <a:t>   ※ 심사는 별도 발표 없이 서류 심사로만 진행</a:t>
              </a:r>
              <a:r>
                <a:rPr lang="en-US" altLang="ko-KR" sz="1400" spc="-50" dirty="0">
                  <a:solidFill>
                    <a:schemeClr val="tx1"/>
                  </a:solidFill>
                  <a:latin typeface="맑은 고딕"/>
                  <a:cs typeface="맑은 고딕"/>
                </a:rPr>
                <a:t> </a:t>
              </a:r>
              <a:r>
                <a:rPr lang="ko-KR" altLang="en-US" sz="1400" spc="-50" dirty="0">
                  <a:solidFill>
                    <a:schemeClr val="tx1"/>
                  </a:solidFill>
                  <a:latin typeface="맑은 고딕"/>
                </a:rPr>
                <a:t>예정</a:t>
              </a:r>
            </a:p>
            <a:p>
              <a:pPr lvl="0">
                <a:lnSpc>
                  <a:spcPct val="140000"/>
                </a:lnSpc>
                <a:defRPr lang="ko-KR" altLang="en-US"/>
              </a:pP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• 제시된 목차 제목, 구성 등은 단순 예시로 자유롭게 변경 가능하나, </a:t>
              </a:r>
            </a:p>
            <a:p>
              <a:pPr lvl="0">
                <a:lnSpc>
                  <a:spcPct val="110000"/>
                </a:lnSpc>
                <a:defRPr lang="ko-KR" altLang="en-US"/>
              </a:pP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  슬라이드 2 사업개요(표 포함)는 반드시 작성</a:t>
              </a:r>
            </a:p>
            <a:p>
              <a:pPr lvl="0">
                <a:lnSpc>
                  <a:spcPct val="140000"/>
                </a:lnSpc>
                <a:defRPr lang="ko-KR" altLang="en-US"/>
              </a:pP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• 파일 명은 </a:t>
              </a:r>
              <a:r>
                <a:rPr lang="ko-KR" altLang="en-US" sz="2000" spc="-71" dirty="0" smtClean="0">
                  <a:solidFill>
                    <a:schemeClr val="tx1"/>
                  </a:solidFill>
                  <a:latin typeface="HY울릉도B"/>
                  <a:ea typeface="HY울릉도B"/>
                </a:rPr>
                <a:t>‘단체명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_</a:t>
              </a:r>
              <a:r>
                <a:rPr lang="ko-KR" altLang="en-US" sz="2000" spc="-71" dirty="0" err="1">
                  <a:solidFill>
                    <a:schemeClr val="tx1"/>
                  </a:solidFill>
                  <a:latin typeface="HY울릉도B"/>
                  <a:ea typeface="HY울릉도B"/>
                </a:rPr>
                <a:t>활동명</a:t>
              </a:r>
              <a:r>
                <a:rPr lang="en-US" altLang="ko-KR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'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으로 표기, </a:t>
              </a:r>
              <a:r>
                <a:rPr lang="en-US" altLang="ko-KR" sz="2000" spc="-71" dirty="0" err="1">
                  <a:solidFill>
                    <a:schemeClr val="tx1"/>
                  </a:solidFill>
                  <a:latin typeface="HY울릉도B"/>
                  <a:ea typeface="HY울릉도B"/>
                </a:rPr>
                <a:t>pptx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와 </a:t>
              </a:r>
              <a:r>
                <a:rPr lang="en-US" altLang="ko-KR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pdf</a:t>
              </a:r>
              <a:r>
                <a:rPr lang="ko-KR" altLang="en-US" sz="2000" spc="-71" dirty="0">
                  <a:solidFill>
                    <a:schemeClr val="tx1"/>
                  </a:solidFill>
                  <a:latin typeface="HY울릉도B"/>
                  <a:ea typeface="HY울릉도B"/>
                </a:rPr>
                <a:t> 형식 모두 제출</a:t>
              </a: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1096291" y="4631132"/>
              <a:ext cx="1199783" cy="29765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2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 algn="ctr">
                <a:lnSpc>
                  <a:spcPct val="75000"/>
                </a:lnSpc>
                <a:defRPr lang="ko-KR" altLang="en-US"/>
              </a:pPr>
              <a:r>
                <a:rPr lang="ko-KR" altLang="en-US" sz="1500" b="1" spc="-50">
                  <a:solidFill>
                    <a:schemeClr val="tx1"/>
                  </a:solidFill>
                  <a:latin typeface="맑은 고딕"/>
                </a:rPr>
                <a:t>유의사항</a:t>
              </a:r>
            </a:p>
          </p:txBody>
        </p:sp>
      </p:grpSp>
      <p:grpSp>
        <p:nvGrpSpPr>
          <p:cNvPr id="91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92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93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94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95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96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97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98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표 51"/>
          <p:cNvGraphicFramePr>
            <a:graphicFrameLocks noGrp="1"/>
          </p:cNvGraphicFramePr>
          <p:nvPr/>
        </p:nvGraphicFramePr>
        <p:xfrm>
          <a:off x="359464" y="1732395"/>
          <a:ext cx="8420702" cy="4581319"/>
        </p:xfrm>
        <a:graphic>
          <a:graphicData uri="http://schemas.openxmlformats.org/drawingml/2006/table">
            <a:tbl>
              <a:tblPr firstRow="1" bandRow="1"/>
              <a:tblGrid>
                <a:gridCol w="2476252"/>
                <a:gridCol w="5259705"/>
                <a:gridCol w="684745"/>
              </a:tblGrid>
              <a:tr h="66003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solidFill>
                            <a:schemeClr val="tx1"/>
                          </a:solidFill>
                          <a:latin typeface="맑은 고딕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500" b="0">
                          <a:solidFill>
                            <a:schemeClr val="tx1"/>
                          </a:solidFill>
                          <a:latin typeface="맑은 고딕"/>
                        </a:rPr>
                        <a:t>내용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500" b="0">
                          <a:solidFill>
                            <a:schemeClr val="tx1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anchor="ctr"/>
                </a:tc>
              </a:tr>
              <a:tr h="93073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사업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'00. 00. 00. ～ '00. 00. 00. [00일/개월/년 간]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</a:tr>
              <a:tr h="112909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자원 투입 규모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인력의 경우 00단체 00명, 00단체 00명 등 총 00명</a:t>
                      </a:r>
                    </a:p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예산의 경우 총 00억/천만/백만 원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※ 기타 항목에 대해서도 상기 형식으로 작성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</a:tr>
              <a:tr h="93073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추진 내용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간략하게 작성하되 사업의 적정성과 차별성이 드러나도록 작성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</a:tr>
              <a:tr h="93073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참여 단체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주요 단체 2～3개를 나열하고 '00 등 총 00개 단체'로 작성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※ 내용 상세 설명에는 참여 단체 모두 나열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18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19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22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23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25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20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 dirty="0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21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  <p:sp>
        <p:nvSpPr>
          <p:cNvPr id="35" name="직사각형 7"/>
          <p:cNvSpPr/>
          <p:nvPr/>
        </p:nvSpPr>
        <p:spPr>
          <a:xfrm>
            <a:off x="95157" y="996026"/>
            <a:ext cx="8752195" cy="485286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200">
              <a:latin typeface="HY울릉도B"/>
              <a:ea typeface="HY울릉도B"/>
            </a:endParaRPr>
          </a:p>
        </p:txBody>
      </p:sp>
      <p:cxnSp>
        <p:nvCxnSpPr>
          <p:cNvPr id="36" name="직선 연결선 12"/>
          <p:cNvCxnSpPr/>
          <p:nvPr/>
        </p:nvCxnSpPr>
        <p:spPr>
          <a:xfrm rot="16200000" flipH="1">
            <a:off x="543465" y="1230473"/>
            <a:ext cx="456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17"/>
          <p:cNvSpPr/>
          <p:nvPr/>
        </p:nvSpPr>
        <p:spPr>
          <a:xfrm>
            <a:off x="0" y="1302005"/>
            <a:ext cx="830580" cy="1428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0"/>
              </a:lnSpc>
              <a:defRPr lang="ko-KR" altLang="en-US"/>
            </a:pPr>
            <a:r>
              <a:rPr lang="en-US" altLang="ko-KR" sz="2200" dirty="0" smtClean="0">
                <a:solidFill>
                  <a:prstClr val="white"/>
                </a:solidFill>
                <a:latin typeface="HY울릉도B"/>
                <a:ea typeface="HY울릉도B"/>
              </a:rPr>
              <a:t>1</a:t>
            </a:r>
            <a:endParaRPr lang="ko-KR" altLang="en-US" sz="2200" dirty="0">
              <a:solidFill>
                <a:prstClr val="white"/>
              </a:solidFill>
              <a:latin typeface="HY울릉도B"/>
              <a:ea typeface="HY울릉도B"/>
            </a:endParaRPr>
          </a:p>
        </p:txBody>
      </p:sp>
      <p:sp>
        <p:nvSpPr>
          <p:cNvPr id="41" name="직사각형 47"/>
          <p:cNvSpPr txBox="1"/>
          <p:nvPr/>
        </p:nvSpPr>
        <p:spPr>
          <a:xfrm>
            <a:off x="929492" y="1013148"/>
            <a:ext cx="4962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사업</a:t>
            </a:r>
            <a:r>
              <a:rPr lang="en-US" altLang="ko-KR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/</a:t>
            </a:r>
            <a:r>
              <a:rPr lang="ko-KR" altLang="en-US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활동 개요</a:t>
            </a:r>
            <a:endParaRPr lang="ko-KR" altLang="en-US" sz="2200" b="1" dirty="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직사각형 7"/>
          <p:cNvSpPr/>
          <p:nvPr/>
        </p:nvSpPr>
        <p:spPr>
          <a:xfrm>
            <a:off x="95157" y="996026"/>
            <a:ext cx="8752195" cy="485286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200">
              <a:latin typeface="HY울릉도B"/>
              <a:ea typeface="HY울릉도B"/>
            </a:endParaRPr>
          </a:p>
        </p:txBody>
      </p:sp>
      <p:cxnSp>
        <p:nvCxnSpPr>
          <p:cNvPr id="88" name="직선 연결선 12"/>
          <p:cNvCxnSpPr/>
          <p:nvPr/>
        </p:nvCxnSpPr>
        <p:spPr>
          <a:xfrm rot="16200000" flipH="1">
            <a:off x="543465" y="1230473"/>
            <a:ext cx="456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17"/>
          <p:cNvSpPr/>
          <p:nvPr/>
        </p:nvSpPr>
        <p:spPr>
          <a:xfrm>
            <a:off x="0" y="1302005"/>
            <a:ext cx="830580" cy="1428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0"/>
              </a:lnSpc>
              <a:defRPr lang="ko-KR" altLang="en-US"/>
            </a:pPr>
            <a:r>
              <a:rPr lang="en-US" altLang="ko-KR" sz="2200" dirty="0" smtClean="0">
                <a:solidFill>
                  <a:prstClr val="white"/>
                </a:solidFill>
                <a:latin typeface="HY울릉도B"/>
                <a:ea typeface="HY울릉도B"/>
              </a:rPr>
              <a:t>2</a:t>
            </a:r>
            <a:endParaRPr lang="ko-KR" altLang="en-US" sz="2200" dirty="0">
              <a:solidFill>
                <a:prstClr val="white"/>
              </a:solidFill>
              <a:latin typeface="HY울릉도B"/>
              <a:ea typeface="HY울릉도B"/>
            </a:endParaRPr>
          </a:p>
        </p:txBody>
      </p:sp>
      <p:sp>
        <p:nvSpPr>
          <p:cNvPr id="90" name="직사각형 47"/>
          <p:cNvSpPr txBox="1"/>
          <p:nvPr/>
        </p:nvSpPr>
        <p:spPr>
          <a:xfrm>
            <a:off x="929492" y="1013148"/>
            <a:ext cx="4962306" cy="42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>
                <a:solidFill>
                  <a:schemeClr val="bg1"/>
                </a:solidFill>
                <a:latin typeface="HY울릉도B"/>
                <a:ea typeface="HY울릉도B"/>
              </a:rPr>
              <a:t>추진 배경</a:t>
            </a:r>
          </a:p>
        </p:txBody>
      </p:sp>
      <p:grpSp>
        <p:nvGrpSpPr>
          <p:cNvPr id="91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92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93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94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95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96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97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 dirty="0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98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93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94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95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96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97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98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99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  <p:sp>
        <p:nvSpPr>
          <p:cNvPr id="16" name="직사각형 7"/>
          <p:cNvSpPr/>
          <p:nvPr/>
        </p:nvSpPr>
        <p:spPr>
          <a:xfrm>
            <a:off x="95157" y="996026"/>
            <a:ext cx="8752195" cy="485286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200">
              <a:latin typeface="HY울릉도B"/>
              <a:ea typeface="HY울릉도B"/>
            </a:endParaRPr>
          </a:p>
        </p:txBody>
      </p:sp>
      <p:cxnSp>
        <p:nvCxnSpPr>
          <p:cNvPr id="17" name="직선 연결선 12"/>
          <p:cNvCxnSpPr/>
          <p:nvPr/>
        </p:nvCxnSpPr>
        <p:spPr>
          <a:xfrm rot="16200000" flipH="1">
            <a:off x="543465" y="1230473"/>
            <a:ext cx="456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0" y="1302005"/>
            <a:ext cx="830580" cy="1428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0"/>
              </a:lnSpc>
              <a:defRPr lang="ko-KR" altLang="en-US"/>
            </a:pPr>
            <a:r>
              <a:rPr lang="en-US" altLang="ko-KR" sz="2200" dirty="0" smtClean="0">
                <a:solidFill>
                  <a:prstClr val="white"/>
                </a:solidFill>
                <a:latin typeface="HY울릉도B"/>
                <a:ea typeface="HY울릉도B"/>
              </a:rPr>
              <a:t>3</a:t>
            </a:r>
            <a:endParaRPr lang="ko-KR" altLang="en-US" sz="2200" dirty="0">
              <a:solidFill>
                <a:prstClr val="white"/>
              </a:solidFill>
              <a:latin typeface="HY울릉도B"/>
              <a:ea typeface="HY울릉도B"/>
            </a:endParaRPr>
          </a:p>
        </p:txBody>
      </p:sp>
      <p:sp>
        <p:nvSpPr>
          <p:cNvPr id="19" name="직사각형 47"/>
          <p:cNvSpPr txBox="1"/>
          <p:nvPr/>
        </p:nvSpPr>
        <p:spPr>
          <a:xfrm>
            <a:off x="929492" y="1013148"/>
            <a:ext cx="4962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>
                <a:solidFill>
                  <a:schemeClr val="bg1"/>
                </a:solidFill>
                <a:latin typeface="HY울릉도B"/>
                <a:ea typeface="HY울릉도B"/>
              </a:rPr>
              <a:t>추진 </a:t>
            </a:r>
            <a:r>
              <a:rPr lang="ko-KR" altLang="en-US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경과</a:t>
            </a:r>
            <a:endParaRPr lang="ko-KR" altLang="en-US" sz="2200" b="1" dirty="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86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87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88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89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90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91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92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  <p:sp>
        <p:nvSpPr>
          <p:cNvPr id="16" name="직사각형 7"/>
          <p:cNvSpPr/>
          <p:nvPr/>
        </p:nvSpPr>
        <p:spPr>
          <a:xfrm>
            <a:off x="95157" y="996026"/>
            <a:ext cx="8752195" cy="485286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200">
              <a:latin typeface="HY울릉도B"/>
              <a:ea typeface="HY울릉도B"/>
            </a:endParaRPr>
          </a:p>
        </p:txBody>
      </p:sp>
      <p:cxnSp>
        <p:nvCxnSpPr>
          <p:cNvPr id="17" name="직선 연결선 12"/>
          <p:cNvCxnSpPr/>
          <p:nvPr/>
        </p:nvCxnSpPr>
        <p:spPr>
          <a:xfrm rot="16200000" flipH="1">
            <a:off x="543465" y="1230473"/>
            <a:ext cx="456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0" y="1302005"/>
            <a:ext cx="830580" cy="1428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0"/>
              </a:lnSpc>
              <a:defRPr lang="ko-KR" altLang="en-US"/>
            </a:pPr>
            <a:r>
              <a:rPr lang="en-US" altLang="ko-KR" sz="2200" dirty="0" smtClean="0">
                <a:solidFill>
                  <a:prstClr val="white"/>
                </a:solidFill>
                <a:latin typeface="HY울릉도B"/>
                <a:ea typeface="HY울릉도B"/>
              </a:rPr>
              <a:t>4</a:t>
            </a:r>
            <a:endParaRPr lang="ko-KR" altLang="en-US" sz="2200" dirty="0">
              <a:solidFill>
                <a:prstClr val="white"/>
              </a:solidFill>
              <a:latin typeface="HY울릉도B"/>
              <a:ea typeface="HY울릉도B"/>
            </a:endParaRPr>
          </a:p>
        </p:txBody>
      </p:sp>
      <p:sp>
        <p:nvSpPr>
          <p:cNvPr id="19" name="직사각형 47"/>
          <p:cNvSpPr txBox="1"/>
          <p:nvPr/>
        </p:nvSpPr>
        <p:spPr>
          <a:xfrm>
            <a:off x="929492" y="1013148"/>
            <a:ext cx="4962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세부 추진 내용</a:t>
            </a:r>
            <a:endParaRPr lang="ko-KR" altLang="en-US" sz="2200" b="1" dirty="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78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79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80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81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82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83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84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  <p:sp>
        <p:nvSpPr>
          <p:cNvPr id="16" name="직사각형 7"/>
          <p:cNvSpPr/>
          <p:nvPr/>
        </p:nvSpPr>
        <p:spPr>
          <a:xfrm>
            <a:off x="95157" y="996026"/>
            <a:ext cx="8752195" cy="485286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200">
              <a:latin typeface="HY울릉도B"/>
              <a:ea typeface="HY울릉도B"/>
            </a:endParaRPr>
          </a:p>
        </p:txBody>
      </p:sp>
      <p:cxnSp>
        <p:nvCxnSpPr>
          <p:cNvPr id="17" name="직선 연결선 12"/>
          <p:cNvCxnSpPr/>
          <p:nvPr/>
        </p:nvCxnSpPr>
        <p:spPr>
          <a:xfrm rot="16200000" flipH="1">
            <a:off x="543465" y="1230473"/>
            <a:ext cx="456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0" y="1302005"/>
            <a:ext cx="830580" cy="1428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0"/>
              </a:lnSpc>
              <a:defRPr lang="ko-KR" altLang="en-US"/>
            </a:pPr>
            <a:r>
              <a:rPr lang="en-US" altLang="ko-KR" sz="2200" dirty="0" smtClean="0">
                <a:solidFill>
                  <a:prstClr val="white"/>
                </a:solidFill>
                <a:latin typeface="HY울릉도B"/>
                <a:ea typeface="HY울릉도B"/>
              </a:rPr>
              <a:t>5</a:t>
            </a:r>
            <a:endParaRPr lang="ko-KR" altLang="en-US" sz="2200" dirty="0">
              <a:solidFill>
                <a:prstClr val="white"/>
              </a:solidFill>
              <a:latin typeface="HY울릉도B"/>
              <a:ea typeface="HY울릉도B"/>
            </a:endParaRPr>
          </a:p>
        </p:txBody>
      </p:sp>
      <p:sp>
        <p:nvSpPr>
          <p:cNvPr id="19" name="직사각형 47"/>
          <p:cNvSpPr txBox="1"/>
          <p:nvPr/>
        </p:nvSpPr>
        <p:spPr>
          <a:xfrm>
            <a:off x="929492" y="1013148"/>
            <a:ext cx="4962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 err="1" smtClean="0">
                <a:solidFill>
                  <a:schemeClr val="bg1"/>
                </a:solidFill>
                <a:latin typeface="HY울릉도B"/>
                <a:ea typeface="HY울릉도B"/>
              </a:rPr>
              <a:t>효과성</a:t>
            </a:r>
            <a:endParaRPr lang="ko-KR" altLang="en-US" sz="2200" b="1" dirty="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78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79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80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81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82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83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84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  <p:sp>
        <p:nvSpPr>
          <p:cNvPr id="22" name="직사각형 7"/>
          <p:cNvSpPr/>
          <p:nvPr/>
        </p:nvSpPr>
        <p:spPr>
          <a:xfrm>
            <a:off x="95157" y="996026"/>
            <a:ext cx="8752195" cy="485286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200">
              <a:latin typeface="HY울릉도B"/>
              <a:ea typeface="HY울릉도B"/>
            </a:endParaRPr>
          </a:p>
        </p:txBody>
      </p:sp>
      <p:cxnSp>
        <p:nvCxnSpPr>
          <p:cNvPr id="23" name="직선 연결선 12"/>
          <p:cNvCxnSpPr/>
          <p:nvPr/>
        </p:nvCxnSpPr>
        <p:spPr>
          <a:xfrm rot="16200000" flipH="1">
            <a:off x="543465" y="1230473"/>
            <a:ext cx="456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0" y="1302005"/>
            <a:ext cx="830580" cy="1428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0"/>
              </a:lnSpc>
              <a:defRPr lang="ko-KR" altLang="en-US"/>
            </a:pPr>
            <a:r>
              <a:rPr lang="en-US" altLang="ko-KR" sz="2200" dirty="0" smtClean="0">
                <a:solidFill>
                  <a:prstClr val="white"/>
                </a:solidFill>
                <a:latin typeface="HY울릉도B"/>
                <a:ea typeface="HY울릉도B"/>
              </a:rPr>
              <a:t>6</a:t>
            </a:r>
            <a:endParaRPr lang="ko-KR" altLang="en-US" sz="2200" dirty="0">
              <a:solidFill>
                <a:prstClr val="white"/>
              </a:solidFill>
              <a:latin typeface="HY울릉도B"/>
              <a:ea typeface="HY울릉도B"/>
            </a:endParaRPr>
          </a:p>
        </p:txBody>
      </p:sp>
      <p:sp>
        <p:nvSpPr>
          <p:cNvPr id="25" name="직사각형 47"/>
          <p:cNvSpPr txBox="1"/>
          <p:nvPr/>
        </p:nvSpPr>
        <p:spPr>
          <a:xfrm>
            <a:off x="929492" y="1013148"/>
            <a:ext cx="4962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 err="1" smtClean="0">
                <a:solidFill>
                  <a:schemeClr val="bg1"/>
                </a:solidFill>
                <a:latin typeface="HY울릉도B"/>
                <a:ea typeface="HY울릉도B"/>
              </a:rPr>
              <a:t>향후계획</a:t>
            </a:r>
            <a:endParaRPr lang="ko-KR" altLang="en-US" sz="2200" b="1" dirty="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78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79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80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81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82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83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84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  <p:sp>
        <p:nvSpPr>
          <p:cNvPr id="16" name="직사각형 7"/>
          <p:cNvSpPr/>
          <p:nvPr/>
        </p:nvSpPr>
        <p:spPr>
          <a:xfrm>
            <a:off x="95157" y="996026"/>
            <a:ext cx="8752195" cy="485286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200">
              <a:latin typeface="HY울릉도B"/>
              <a:ea typeface="HY울릉도B"/>
            </a:endParaRPr>
          </a:p>
        </p:txBody>
      </p:sp>
      <p:cxnSp>
        <p:nvCxnSpPr>
          <p:cNvPr id="17" name="직선 연결선 12"/>
          <p:cNvCxnSpPr/>
          <p:nvPr/>
        </p:nvCxnSpPr>
        <p:spPr>
          <a:xfrm rot="16200000" flipH="1">
            <a:off x="543465" y="1230473"/>
            <a:ext cx="456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72075" y="1302005"/>
            <a:ext cx="686430" cy="1428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0"/>
              </a:lnSpc>
              <a:defRPr lang="ko-KR" altLang="en-US"/>
            </a:pPr>
            <a:r>
              <a:rPr lang="en-US" altLang="ko-KR" sz="2200" dirty="0" smtClean="0">
                <a:solidFill>
                  <a:prstClr val="white"/>
                </a:solidFill>
                <a:latin typeface="HY울릉도B"/>
                <a:ea typeface="HY울릉도B"/>
              </a:rPr>
              <a:t>7</a:t>
            </a:r>
            <a:endParaRPr lang="ko-KR" altLang="en-US" sz="2200" dirty="0">
              <a:solidFill>
                <a:prstClr val="white"/>
              </a:solidFill>
              <a:latin typeface="HY울릉도B"/>
              <a:ea typeface="HY울릉도B"/>
            </a:endParaRPr>
          </a:p>
        </p:txBody>
      </p:sp>
      <p:sp>
        <p:nvSpPr>
          <p:cNvPr id="19" name="직사각형 47"/>
          <p:cNvSpPr txBox="1"/>
          <p:nvPr/>
        </p:nvSpPr>
        <p:spPr>
          <a:xfrm>
            <a:off x="929492" y="1013148"/>
            <a:ext cx="4962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참고사항</a:t>
            </a:r>
            <a:endParaRPr lang="ko-KR" altLang="en-US" sz="2200" b="1" dirty="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표 51"/>
          <p:cNvGraphicFramePr>
            <a:graphicFrameLocks noGrp="1"/>
          </p:cNvGraphicFramePr>
          <p:nvPr/>
        </p:nvGraphicFramePr>
        <p:xfrm>
          <a:off x="359464" y="1732395"/>
          <a:ext cx="8425071" cy="4438083"/>
        </p:xfrm>
        <a:graphic>
          <a:graphicData uri="http://schemas.openxmlformats.org/drawingml/2006/table">
            <a:tbl>
              <a:tblPr firstRow="1" bandRow="1"/>
              <a:tblGrid>
                <a:gridCol w="1239833"/>
                <a:gridCol w="6005925"/>
                <a:gridCol w="1179313"/>
              </a:tblGrid>
              <a:tr h="668331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solidFill>
                            <a:schemeClr val="tx1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500" b="0">
                          <a:solidFill>
                            <a:schemeClr val="tx1"/>
                          </a:solidFill>
                          <a:latin typeface="맑은 고딕"/>
                        </a:rPr>
                        <a:t>제목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500" b="0">
                          <a:solidFill>
                            <a:schemeClr val="tx1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anchor="ctr"/>
                </a:tc>
              </a:tr>
              <a:tr h="942438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000 활동 사업 기본계획서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</a:tr>
              <a:tr h="942438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활동 사진 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※ 첨부 사진의 경우 '기업명_활동제목_001.</a:t>
                      </a:r>
                      <a:r>
                        <a:rPr lang="en-US" altLang="ko-KR" sz="1500">
                          <a:latin typeface="맑은 고딕"/>
                        </a:rPr>
                        <a:t>jpg'</a:t>
                      </a:r>
                      <a:r>
                        <a:rPr lang="ko-KR" altLang="en-US" sz="1500">
                          <a:latin typeface="맑은 고딕"/>
                        </a:rPr>
                        <a:t> 로 이름 명기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</a:tr>
              <a:tr h="942438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기타 참고자료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</a:tr>
              <a:tr h="942438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500">
                          <a:latin typeface="맑은 고딕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500">
                        <a:latin typeface="맑은 고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2" name="그룹 46"/>
          <p:cNvGrpSpPr/>
          <p:nvPr/>
        </p:nvGrpSpPr>
        <p:grpSpPr>
          <a:xfrm>
            <a:off x="0" y="0"/>
            <a:ext cx="9144001" cy="914033"/>
            <a:chOff x="0" y="0"/>
            <a:chExt cx="9144001" cy="914033"/>
          </a:xfrm>
        </p:grpSpPr>
        <p:sp>
          <p:nvSpPr>
            <p:cNvPr id="73" name="직사각형 11"/>
            <p:cNvSpPr/>
            <p:nvPr/>
          </p:nvSpPr>
          <p:spPr>
            <a:xfrm>
              <a:off x="5551714" y="595309"/>
              <a:ext cx="3592286" cy="28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CRIME PREVENTION</a:t>
              </a:r>
              <a:r>
                <a:rPr lang="ko-KR" altLang="en-US" sz="1300" b="1">
                  <a:solidFill>
                    <a:srgbClr val="01B1AF"/>
                  </a:solidFill>
                  <a:latin typeface="맑은 고딕"/>
                </a:rPr>
                <a:t> </a:t>
              </a:r>
              <a:r>
                <a:rPr lang="en-US" altLang="ko-KR" sz="1300" b="1">
                  <a:solidFill>
                    <a:srgbClr val="01B1AF"/>
                  </a:solidFill>
                  <a:latin typeface="맑은 고딕"/>
                  <a:cs typeface="맑은 고딕"/>
                </a:rPr>
                <a:t>AWARDS</a:t>
              </a:r>
            </a:p>
          </p:txBody>
        </p:sp>
        <p:grpSp>
          <p:nvGrpSpPr>
            <p:cNvPr id="74" name="그룹 41"/>
            <p:cNvGrpSpPr/>
            <p:nvPr/>
          </p:nvGrpSpPr>
          <p:grpSpPr>
            <a:xfrm>
              <a:off x="0" y="0"/>
              <a:ext cx="2932601" cy="805962"/>
              <a:chOff x="0" y="0"/>
              <a:chExt cx="2932601" cy="805962"/>
            </a:xfrm>
          </p:grpSpPr>
          <p:pic>
            <p:nvPicPr>
              <p:cNvPr id="75" name="그림 37"/>
              <p:cNvPicPr>
                <a:picLocks noChangeAspect="1"/>
              </p:cNvPicPr>
              <p:nvPr/>
            </p:nvPicPr>
            <p:blipFill rotWithShape="1">
              <a:blip r:embed="rId3"/>
              <a:srcRect b="18300"/>
              <a:stretch>
                <a:fillRect/>
              </a:stretch>
            </p:blipFill>
            <p:spPr>
              <a:xfrm>
                <a:off x="1079988" y="186744"/>
                <a:ext cx="1852613" cy="510247"/>
              </a:xfrm>
              <a:prstGeom prst="rect">
                <a:avLst/>
              </a:prstGeom>
            </p:spPr>
          </p:pic>
          <p:sp>
            <p:nvSpPr>
              <p:cNvPr id="76" name="직사각형 38"/>
              <p:cNvSpPr txBox="1"/>
              <p:nvPr/>
            </p:nvSpPr>
            <p:spPr>
              <a:xfrm>
                <a:off x="691732" y="248600"/>
                <a:ext cx="675323" cy="34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en-US" altLang="ko-KR" sz="1700">
                    <a:solidFill>
                      <a:srgbClr val="01B1AF"/>
                    </a:solidFill>
                  </a:rPr>
                  <a:t>with</a:t>
                </a:r>
              </a:p>
            </p:txBody>
          </p:sp>
          <p:pic>
            <p:nvPicPr>
              <p:cNvPr id="77" name="그림 39"/>
              <p:cNvPicPr>
                <a:picLocks noChangeAspect="1"/>
              </p:cNvPicPr>
              <p:nvPr/>
            </p:nvPicPr>
            <p:blipFill rotWithShape="1">
              <a:blip r:embed="rId4"/>
              <a:srcRect l="35690" t="26920" r="29850" b="30000"/>
              <a:stretch>
                <a:fillRect/>
              </a:stretch>
            </p:blipFill>
            <p:spPr>
              <a:xfrm>
                <a:off x="0" y="0"/>
                <a:ext cx="805963" cy="805962"/>
              </a:xfrm>
              <a:prstGeom prst="rect">
                <a:avLst/>
              </a:prstGeom>
            </p:spPr>
          </p:pic>
        </p:grpSp>
        <p:sp>
          <p:nvSpPr>
            <p:cNvPr id="78" name="직사각형 15"/>
            <p:cNvSpPr/>
            <p:nvPr/>
          </p:nvSpPr>
          <p:spPr>
            <a:xfrm>
              <a:off x="5097215" y="100745"/>
              <a:ext cx="4046785" cy="54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 lang="ko-KR" altLang="en-US"/>
              </a:pPr>
              <a:r>
                <a:rPr lang="ko-KR" altLang="en-US" sz="3000" spc="-184">
                  <a:solidFill>
                    <a:schemeClr val="tx1"/>
                  </a:solidFill>
                  <a:latin typeface="HY울릉도B"/>
                  <a:ea typeface="HY울릉도B"/>
                </a:rPr>
                <a:t>대한민국 범죄예방대상</a:t>
              </a:r>
            </a:p>
          </p:txBody>
        </p:sp>
        <p:sp>
          <p:nvSpPr>
            <p:cNvPr id="79" name="직사각형 3"/>
            <p:cNvSpPr/>
            <p:nvPr/>
          </p:nvSpPr>
          <p:spPr>
            <a:xfrm>
              <a:off x="0" y="851755"/>
              <a:ext cx="9144000" cy="62278"/>
            </a:xfrm>
            <a:prstGeom prst="rect">
              <a:avLst/>
            </a:prstGeom>
            <a:solidFill>
              <a:srgbClr val="383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 lang="ko-KR" altLang="en-US"/>
              </a:pPr>
              <a:endParaRPr lang="ko-KR" altLang="en-US" sz="5000" spc="-155"/>
            </a:p>
          </p:txBody>
        </p:sp>
      </p:grpSp>
      <p:sp>
        <p:nvSpPr>
          <p:cNvPr id="17" name="직사각형 7"/>
          <p:cNvSpPr/>
          <p:nvPr/>
        </p:nvSpPr>
        <p:spPr>
          <a:xfrm>
            <a:off x="95157" y="996026"/>
            <a:ext cx="8752195" cy="485286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200">
              <a:latin typeface="HY울릉도B"/>
              <a:ea typeface="HY울릉도B"/>
            </a:endParaRPr>
          </a:p>
        </p:txBody>
      </p:sp>
      <p:cxnSp>
        <p:nvCxnSpPr>
          <p:cNvPr id="18" name="직선 연결선 12"/>
          <p:cNvCxnSpPr/>
          <p:nvPr/>
        </p:nvCxnSpPr>
        <p:spPr>
          <a:xfrm rot="16200000" flipH="1">
            <a:off x="543465" y="1230473"/>
            <a:ext cx="456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47"/>
          <p:cNvSpPr txBox="1"/>
          <p:nvPr/>
        </p:nvSpPr>
        <p:spPr>
          <a:xfrm>
            <a:off x="929492" y="1013148"/>
            <a:ext cx="4962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붙임</a:t>
            </a:r>
            <a:r>
              <a:rPr lang="en-US" altLang="ko-KR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. </a:t>
            </a:r>
            <a:r>
              <a:rPr lang="ko-KR" altLang="en-US" sz="2200" b="1" dirty="0" smtClean="0">
                <a:solidFill>
                  <a:schemeClr val="bg1"/>
                </a:solidFill>
                <a:latin typeface="HY울릉도B"/>
                <a:ea typeface="HY울릉도B"/>
              </a:rPr>
              <a:t>별도 첨부자료 목록</a:t>
            </a:r>
            <a:endParaRPr lang="ko-KR" altLang="en-US" sz="2200" b="1" dirty="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410</Words>
  <Application>Microsoft Office PowerPoint</Application>
  <PresentationFormat>화면 슬라이드 쇼(4:3)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굴림</vt:lpstr>
      <vt:lpstr>Arial</vt:lpstr>
      <vt:lpstr>Calibri Light</vt:lpstr>
      <vt:lpstr>함초롬돋움</vt:lpstr>
      <vt:lpstr>Calibri</vt:lpstr>
      <vt:lpstr>맑은 고딕</vt:lpstr>
      <vt:lpstr>HY울릉도B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jmp101</cp:lastModifiedBy>
  <cp:revision>191</cp:revision>
  <dcterms:created xsi:type="dcterms:W3CDTF">2015-10-06T02:25:37Z</dcterms:created>
  <dcterms:modified xsi:type="dcterms:W3CDTF">2016-11-03T07:19:37Z</dcterms:modified>
</cp:coreProperties>
</file>